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handoutMasterIdLst>
    <p:handoutMasterId r:id="rId9"/>
  </p:handoutMasterIdLst>
  <p:sldIdLst>
    <p:sldId id="256" r:id="rId2"/>
    <p:sldId id="258" r:id="rId3"/>
    <p:sldId id="348" r:id="rId4"/>
    <p:sldId id="359" r:id="rId5"/>
    <p:sldId id="360" r:id="rId6"/>
    <p:sldId id="361" r:id="rId7"/>
    <p:sldId id="362" r:id="rId8"/>
  </p:sldIdLst>
  <p:sldSz cx="9144000" cy="6858000" type="screen4x3"/>
  <p:notesSz cx="6662738" cy="9832975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5F5F5F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2389" autoAdjust="0"/>
    <p:restoredTop sz="90929"/>
  </p:normalViewPr>
  <p:slideViewPr>
    <p:cSldViewPr>
      <p:cViewPr varScale="1">
        <p:scale>
          <a:sx n="75" d="100"/>
          <a:sy n="75" d="100"/>
        </p:scale>
        <p:origin x="-4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3097"/>
        <p:guide pos="209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DAA28DF-028B-4016-AC15-0B77838079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>
                  <a:latin typeface="Tahoma" charset="0"/>
                  <a:cs typeface="+mn-cs"/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>
                  <a:latin typeface="Tahoma" charset="0"/>
                  <a:cs typeface="+mn-cs"/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>
                  <a:latin typeface="Tahoma" charset="0"/>
                  <a:cs typeface="+mn-cs"/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AU">
                  <a:latin typeface="Tahoma" charset="0"/>
                  <a:cs typeface="+mn-cs"/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AU">
                <a:latin typeface="Tahoma" charset="0"/>
                <a:cs typeface="+mn-cs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AU">
                <a:latin typeface="Tahoma" charset="0"/>
                <a:cs typeface="+mn-cs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AU">
                <a:latin typeface="Tahoma" charset="0"/>
                <a:cs typeface="+mn-cs"/>
              </a:endParaRPr>
            </a:p>
          </p:txBody>
        </p:sp>
      </p:grpSp>
      <p:sp>
        <p:nvSpPr>
          <p:cNvPr id="8807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8807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26E8D47E-1B45-4D2E-8C78-25AFF3F03E6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959BB-4BEA-4087-86E9-78440FB503A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CCF16-8124-442F-85E4-DBAEB7C3F02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FF3A3-2FBD-4F56-A62D-6E88DCF2C27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FECD8-0664-4B8C-97EF-300C814E614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895A0-3B49-4953-A40F-41645827C23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0D419-B122-4E79-BAAE-0CADF0276C9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AFB0E-DD7E-4C2E-9C57-5248684CCBA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F3514-ED10-404D-A32D-7248203D424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19E87-04C1-442C-87D9-1B055D7FCF4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AF1F-17F3-4A53-8219-100E2BD3A4E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latin typeface="Tahoma" charset="0"/>
              <a:cs typeface="+mn-cs"/>
            </a:endParaRPr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latin typeface="Tahoma" charset="0"/>
              <a:cs typeface="+mn-cs"/>
            </a:endParaRPr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latin typeface="Tahoma" charset="0"/>
              <a:cs typeface="+mn-cs"/>
            </a:endParaRP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latin typeface="Tahoma" charset="0"/>
              <a:cs typeface="+mn-cs"/>
            </a:endParaRPr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latin typeface="Tahoma" charset="0"/>
              <a:cs typeface="+mn-cs"/>
            </a:endParaRPr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latin typeface="Tahoma" charset="0"/>
              <a:cs typeface="+mn-cs"/>
            </a:endParaRPr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latin typeface="Tahoma" charset="0"/>
              <a:cs typeface="+mn-cs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870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Tahoma" charset="0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70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ahoma" charset="0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70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ahoma" charset="0"/>
                <a:cs typeface="+mn-cs"/>
              </a:defRPr>
            </a:lvl1pPr>
          </a:lstStyle>
          <a:p>
            <a:pPr>
              <a:defRPr/>
            </a:pPr>
            <a:fld id="{3F439245-5B59-4A3D-A41C-B6530231079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1143000" y="457201"/>
            <a:ext cx="760571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3</a:t>
            </a:r>
            <a:r>
              <a:rPr lang="en-AU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  </a:t>
            </a:r>
            <a:r>
              <a:rPr lang="en-AU" sz="4000" b="1" dirty="0"/>
              <a:t>Network communication standards</a:t>
            </a:r>
            <a:endParaRPr lang="en-AU" sz="4000" dirty="0"/>
          </a:p>
          <a:p>
            <a:pPr>
              <a:spcBef>
                <a:spcPct val="50000"/>
              </a:spcBef>
              <a:defRPr/>
            </a:pPr>
            <a:endParaRPr lang="en-AU" sz="4000" dirty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+mn-cs"/>
            </a:endParaRPr>
          </a:p>
        </p:txBody>
      </p:sp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838200" y="2000240"/>
            <a:ext cx="7620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dirty="0"/>
              <a:t>Network standards established to ensure hardware and software components will work on any network</a:t>
            </a:r>
            <a:r>
              <a:rPr lang="en-AU" dirty="0" smtClean="0"/>
              <a:t>.</a:t>
            </a:r>
          </a:p>
          <a:p>
            <a:pPr>
              <a:spcBef>
                <a:spcPct val="50000"/>
              </a:spcBef>
              <a:defRPr/>
            </a:pPr>
            <a:r>
              <a:rPr lang="en-AU" dirty="0" smtClean="0"/>
              <a:t>Standards specify how: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AU" dirty="0" smtClean="0"/>
              <a:t>Computers access the network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AU" dirty="0" smtClean="0"/>
              <a:t>Type of medium used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AU" dirty="0" smtClean="0"/>
              <a:t>Speed of data transfer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AU" dirty="0" smtClean="0"/>
              <a:t>Types of cable or wireless supported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1219200" y="990600"/>
            <a:ext cx="7010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  <a:cs typeface="+mn-cs"/>
              </a:rPr>
              <a:t>Protocols &amp; OSI</a:t>
            </a:r>
            <a:endParaRPr lang="en-AU" sz="3200" dirty="0"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  <a:cs typeface="+mn-cs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219200" y="2209800"/>
            <a:ext cx="6705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defRPr/>
            </a:pPr>
            <a:endParaRPr lang="en-AU" dirty="0"/>
          </a:p>
          <a:p>
            <a:pPr>
              <a:spcBef>
                <a:spcPct val="50000"/>
              </a:spcBef>
              <a:defRPr/>
            </a:pP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2214554"/>
            <a:ext cx="75724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 protocol is a standard that defines how two computers or devices on a network transmit data.</a:t>
            </a:r>
          </a:p>
          <a:p>
            <a:endParaRPr lang="en-AU" dirty="0"/>
          </a:p>
          <a:p>
            <a:r>
              <a:rPr lang="en-AU" dirty="0" smtClean="0"/>
              <a:t>Open Systems Interconnection, (OSI) is a standard for network communications that define a model for using protocols in seven layers.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026"/>
          <p:cNvSpPr txBox="1">
            <a:spLocks noChangeArrowheads="1"/>
          </p:cNvSpPr>
          <p:nvPr/>
        </p:nvSpPr>
        <p:spPr bwMode="auto">
          <a:xfrm>
            <a:off x="1752600" y="404813"/>
            <a:ext cx="617696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Ethernet</a:t>
            </a:r>
            <a:endParaRPr lang="en-AU" sz="4000" dirty="0"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</a:endParaRPr>
          </a:p>
          <a:p>
            <a:pPr>
              <a:spcBef>
                <a:spcPct val="50000"/>
              </a:spcBef>
              <a:defRPr/>
            </a:pPr>
            <a:endParaRPr lang="en-AU" sz="4800" dirty="0"/>
          </a:p>
        </p:txBody>
      </p:sp>
      <p:sp>
        <p:nvSpPr>
          <p:cNvPr id="187395" name="Text Box 1027"/>
          <p:cNvSpPr txBox="1">
            <a:spLocks noChangeArrowheads="1"/>
          </p:cNvSpPr>
          <p:nvPr/>
        </p:nvSpPr>
        <p:spPr bwMode="auto">
          <a:xfrm>
            <a:off x="1042988" y="1919288"/>
            <a:ext cx="81010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AU" dirty="0" smtClean="0"/>
              <a:t>The standard networking technology</a:t>
            </a:r>
          </a:p>
          <a:p>
            <a:pPr eaLnBrk="1" hangingPunct="1"/>
            <a:r>
              <a:rPr lang="en-AU" dirty="0" smtClean="0"/>
              <a:t>The Ethernet rules specify:</a:t>
            </a:r>
          </a:p>
          <a:p>
            <a:pPr lvl="1" eaLnBrk="1" hangingPunct="1"/>
            <a:r>
              <a:rPr lang="en-AU" dirty="0" smtClean="0"/>
              <a:t>How networking </a:t>
            </a:r>
            <a:r>
              <a:rPr lang="en-AU" b="1" dirty="0" smtClean="0"/>
              <a:t>hardware</a:t>
            </a:r>
            <a:r>
              <a:rPr lang="en-AU" dirty="0" smtClean="0"/>
              <a:t> must work (e.g. cables, network cards, switches)</a:t>
            </a:r>
          </a:p>
          <a:p>
            <a:pPr lvl="1" eaLnBrk="1" hangingPunct="1"/>
            <a:r>
              <a:rPr lang="en-AU" dirty="0" smtClean="0"/>
              <a:t>How networking </a:t>
            </a:r>
            <a:r>
              <a:rPr lang="en-AU" b="1" dirty="0" smtClean="0"/>
              <a:t>software</a:t>
            </a:r>
            <a:r>
              <a:rPr lang="en-AU" dirty="0" smtClean="0"/>
              <a:t> must work</a:t>
            </a:r>
          </a:p>
          <a:p>
            <a:pPr eaLnBrk="1" hangingPunct="1"/>
            <a:r>
              <a:rPr lang="en-AU" dirty="0" smtClean="0"/>
              <a:t>Such standardisation lets any Ethernet computer communicate with any other, regardless of manufacturer, operating system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4695825"/>
            <a:ext cx="32861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Basic Hardware - Cables</a:t>
            </a:r>
          </a:p>
        </p:txBody>
      </p:sp>
      <p:sp>
        <p:nvSpPr>
          <p:cNvPr id="24580" name="Content Placeholder 2"/>
          <p:cNvSpPr>
            <a:spLocks noGrp="1"/>
          </p:cNvSpPr>
          <p:nvPr>
            <p:ph idx="1"/>
          </p:nvPr>
        </p:nvSpPr>
        <p:spPr>
          <a:xfrm>
            <a:off x="271463" y="2000240"/>
            <a:ext cx="8086751" cy="4643448"/>
          </a:xfrm>
        </p:spPr>
        <p:txBody>
          <a:bodyPr/>
          <a:lstStyle/>
          <a:p>
            <a:pPr eaLnBrk="1" hangingPunct="1"/>
            <a:r>
              <a:rPr lang="en-AU" sz="2800" dirty="0" smtClean="0"/>
              <a:t>Unshielded twisted pair cable (UTP)</a:t>
            </a:r>
          </a:p>
          <a:p>
            <a:pPr eaLnBrk="1" hangingPunct="1"/>
            <a:r>
              <a:rPr lang="en-AU" sz="2800" dirty="0" smtClean="0"/>
              <a:t>Types: Category 6 (CAT6)</a:t>
            </a:r>
          </a:p>
          <a:p>
            <a:pPr eaLnBrk="1" hangingPunct="1"/>
            <a:r>
              <a:rPr lang="en-AU" sz="2800" dirty="0" smtClean="0"/>
              <a:t>Maximum cable length: 100m</a:t>
            </a:r>
          </a:p>
          <a:p>
            <a:pPr eaLnBrk="1" hangingPunct="1"/>
            <a:r>
              <a:rPr lang="en-AU" sz="2800" dirty="0" smtClean="0"/>
              <a:t>Metal core, electrical signals</a:t>
            </a:r>
          </a:p>
          <a:p>
            <a:pPr eaLnBrk="1" hangingPunct="1"/>
            <a:r>
              <a:rPr lang="en-AU" sz="2800" dirty="0" smtClean="0"/>
              <a:t>Only one network signal can travel along a cable at a time</a:t>
            </a:r>
          </a:p>
          <a:p>
            <a:pPr eaLnBrk="1" hangingPunct="1"/>
            <a:r>
              <a:rPr lang="en-AU" sz="2800" dirty="0" smtClean="0"/>
              <a:t>Poorly shielded from electromagnetic</a:t>
            </a:r>
            <a:br>
              <a:rPr lang="en-AU" sz="2800" dirty="0" smtClean="0"/>
            </a:br>
            <a:r>
              <a:rPr lang="en-AU" sz="2800" dirty="0" smtClean="0"/>
              <a:t>interference</a:t>
            </a:r>
          </a:p>
          <a:p>
            <a:pPr eaLnBrk="1" hangingPunct="1"/>
            <a:r>
              <a:rPr lang="en-AU" sz="2800" dirty="0" smtClean="0"/>
              <a:t>Bandwidth: 10, 100, 1,000 Mbps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4625" y="4057650"/>
            <a:ext cx="26193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itle 1"/>
          <p:cNvSpPr>
            <a:spLocks noGrp="1"/>
          </p:cNvSpPr>
          <p:nvPr>
            <p:ph type="title"/>
          </p:nvPr>
        </p:nvSpPr>
        <p:spPr>
          <a:xfrm>
            <a:off x="1150939" y="214290"/>
            <a:ext cx="6992962" cy="1000132"/>
          </a:xfrm>
        </p:spPr>
        <p:txBody>
          <a:bodyPr/>
          <a:lstStyle/>
          <a:p>
            <a:pPr eaLnBrk="1" hangingPunct="1"/>
            <a:r>
              <a:rPr lang="en-AU" dirty="0" smtClean="0"/>
              <a:t>Fibre Optic Cable, FOC</a:t>
            </a:r>
          </a:p>
        </p:txBody>
      </p:sp>
      <p:sp>
        <p:nvSpPr>
          <p:cNvPr id="25604" name="Content Placeholder 2"/>
          <p:cNvSpPr>
            <a:spLocks noGrp="1"/>
          </p:cNvSpPr>
          <p:nvPr>
            <p:ph idx="1"/>
          </p:nvPr>
        </p:nvSpPr>
        <p:spPr>
          <a:xfrm>
            <a:off x="428597" y="1643050"/>
            <a:ext cx="7500990" cy="4857784"/>
          </a:xfrm>
        </p:spPr>
        <p:txBody>
          <a:bodyPr/>
          <a:lstStyle/>
          <a:p>
            <a:pPr eaLnBrk="1" hangingPunct="1"/>
            <a:r>
              <a:rPr lang="en-AU" sz="2800" dirty="0" smtClean="0"/>
              <a:t>Glass or plastic core</a:t>
            </a:r>
          </a:p>
          <a:p>
            <a:pPr eaLnBrk="1" hangingPunct="1"/>
            <a:r>
              <a:rPr lang="en-AU" sz="2800" dirty="0" smtClean="0"/>
              <a:t>Optical (laser light) signals</a:t>
            </a:r>
          </a:p>
          <a:p>
            <a:pPr eaLnBrk="1" hangingPunct="1"/>
            <a:r>
              <a:rPr lang="en-AU" sz="2800" dirty="0" smtClean="0"/>
              <a:t>Max length: kilometres (no electrical resistance = little signal fade)</a:t>
            </a:r>
          </a:p>
          <a:p>
            <a:pPr eaLnBrk="1" hangingPunct="1"/>
            <a:r>
              <a:rPr lang="en-AU" sz="2800" dirty="0" smtClean="0"/>
              <a:t>Immune to EMI (electromagnetic</a:t>
            </a:r>
            <a:br>
              <a:rPr lang="en-AU" sz="2800" dirty="0" smtClean="0"/>
            </a:br>
            <a:r>
              <a:rPr lang="en-AU" sz="2800" dirty="0" smtClean="0"/>
              <a:t>interference)</a:t>
            </a:r>
          </a:p>
          <a:p>
            <a:pPr eaLnBrk="1" hangingPunct="1"/>
            <a:r>
              <a:rPr lang="en-AU" sz="2800" dirty="0" smtClean="0"/>
              <a:t>MASSIVE bandwidth!</a:t>
            </a:r>
          </a:p>
          <a:p>
            <a:pPr eaLnBrk="1" hangingPunct="1"/>
            <a:r>
              <a:rPr lang="en-AU" sz="2800" dirty="0" smtClean="0"/>
              <a:t>MASSIVE speed (speed of light)</a:t>
            </a:r>
          </a:p>
          <a:p>
            <a:pPr eaLnBrk="1" hangingPunct="1"/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793037" cy="1143000"/>
          </a:xfrm>
        </p:spPr>
        <p:txBody>
          <a:bodyPr/>
          <a:lstStyle/>
          <a:p>
            <a:pPr algn="ctr"/>
            <a:r>
              <a:rPr lang="en-A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TCP/IP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714488"/>
            <a:ext cx="7858180" cy="4857784"/>
          </a:xfrm>
        </p:spPr>
        <p:txBody>
          <a:bodyPr/>
          <a:lstStyle/>
          <a:p>
            <a:r>
              <a:rPr lang="en-AU" sz="2400" dirty="0" smtClean="0"/>
              <a:t>Common method of packaging data for network transmission.</a:t>
            </a:r>
          </a:p>
          <a:p>
            <a:r>
              <a:rPr lang="en-AU" sz="2400" dirty="0" smtClean="0"/>
              <a:t>The protocol on which the internet is based and is the standard for transmission over the internet.</a:t>
            </a:r>
          </a:p>
          <a:p>
            <a:pPr lvl="0"/>
            <a:r>
              <a:rPr lang="en-AU" sz="2400" dirty="0" smtClean="0"/>
              <a:t>TCP/IP uses smaller packets than other protocols. This is an advantage on the internet as there are many different pathways from the originating device to destination device &amp; packets don’t all travel same path; small packets give many options to network </a:t>
            </a:r>
            <a:r>
              <a:rPr lang="en-AU" sz="2400" dirty="0" err="1" smtClean="0"/>
              <a:t>m.ment</a:t>
            </a:r>
            <a:r>
              <a:rPr lang="en-AU" sz="2400" dirty="0" smtClean="0"/>
              <a:t> </a:t>
            </a:r>
            <a:r>
              <a:rPr lang="en-AU" sz="2400" dirty="0" err="1" smtClean="0"/>
              <a:t>sof.ware</a:t>
            </a:r>
            <a:r>
              <a:rPr lang="en-AU" sz="2400" dirty="0" smtClean="0"/>
              <a:t> to manage load balancing. </a:t>
            </a:r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9" y="617538"/>
            <a:ext cx="7493028" cy="739760"/>
          </a:xfrm>
        </p:spPr>
        <p:txBody>
          <a:bodyPr/>
          <a:lstStyle/>
          <a:p>
            <a:pPr algn="ctr"/>
            <a:r>
              <a:rPr lang="en-A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802.11 wireless standard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800" dirty="0" smtClean="0"/>
              <a:t>Defines how two computers or devices can communicate using radio waves.</a:t>
            </a:r>
          </a:p>
          <a:p>
            <a:r>
              <a:rPr lang="en-AU" sz="2800" dirty="0" smtClean="0"/>
              <a:t>Network using 802.11 standard is known as a Wi-Fi network.</a:t>
            </a:r>
          </a:p>
          <a:p>
            <a:r>
              <a:rPr lang="en-AU" sz="2800" dirty="0" smtClean="0"/>
              <a:t>Standard comes in different versions signified by an a, b, g or n notation</a:t>
            </a:r>
          </a:p>
          <a:p>
            <a:r>
              <a:rPr lang="en-AU" sz="2800" dirty="0" smtClean="0"/>
              <a:t>802,11n transfer rate of 108 Mbps to 600 </a:t>
            </a:r>
            <a:r>
              <a:rPr lang="en-AU" sz="2800" dirty="0" err="1" smtClean="0"/>
              <a:t>Mpbs</a:t>
            </a:r>
            <a:r>
              <a:rPr lang="en-AU" sz="2800" dirty="0" smtClean="0"/>
              <a:t> &amp; supports 70 metres Vs 50 </a:t>
            </a:r>
            <a:r>
              <a:rPr lang="en-AU" sz="2800" dirty="0" err="1" smtClean="0"/>
              <a:t>mtrs</a:t>
            </a:r>
            <a:r>
              <a:rPr lang="en-AU" sz="2800" dirty="0" smtClean="0"/>
              <a:t> of earlier versions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Files\Office2000\Templates\Presentation Designs\Blends.pot</Template>
  <TotalTime>4308</TotalTime>
  <Words>351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Blends</vt:lpstr>
      <vt:lpstr>Slide 1</vt:lpstr>
      <vt:lpstr>Slide 2</vt:lpstr>
      <vt:lpstr>Slide 3</vt:lpstr>
      <vt:lpstr>Basic Hardware - Cables</vt:lpstr>
      <vt:lpstr>Fibre Optic Cable, FOC</vt:lpstr>
      <vt:lpstr>TCP/IP</vt:lpstr>
      <vt:lpstr>802.11 wireless standard</vt:lpstr>
    </vt:vector>
  </TitlesOfParts>
  <Company>here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</dc:creator>
  <cp:lastModifiedBy>01421606</cp:lastModifiedBy>
  <cp:revision>65</cp:revision>
  <cp:lastPrinted>1601-01-01T00:00:00Z</cp:lastPrinted>
  <dcterms:created xsi:type="dcterms:W3CDTF">2003-02-17T02:13:48Z</dcterms:created>
  <dcterms:modified xsi:type="dcterms:W3CDTF">2011-01-10T22:57:32Z</dcterms:modified>
</cp:coreProperties>
</file>